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sldIdLst>
    <p:sldId id="256" r:id="rId2"/>
    <p:sldId id="262" r:id="rId3"/>
    <p:sldId id="272" r:id="rId4"/>
    <p:sldId id="275" r:id="rId5"/>
    <p:sldId id="276" r:id="rId6"/>
    <p:sldId id="273" r:id="rId7"/>
    <p:sldId id="280" r:id="rId8"/>
    <p:sldId id="274" r:id="rId9"/>
    <p:sldId id="277" r:id="rId10"/>
    <p:sldId id="278" r:id="rId11"/>
    <p:sldId id="281" r:id="rId12"/>
    <p:sldId id="279" r:id="rId13"/>
    <p:sldId id="282" r:id="rId14"/>
    <p:sldId id="283" r:id="rId15"/>
    <p:sldId id="284" r:id="rId16"/>
    <p:sldId id="271" r:id="rId17"/>
  </p:sldIdLst>
  <p:sldSz cx="9144000" cy="6858000" type="screen4x3"/>
  <p:notesSz cx="6858000" cy="9144000"/>
  <p:defaultTextStyle>
    <a:defPPr>
      <a:defRPr lang="uk-U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660"/>
  </p:normalViewPr>
  <p:slideViewPr>
    <p:cSldViewPr>
      <p:cViewPr varScale="1">
        <p:scale>
          <a:sx n="124" d="100"/>
          <a:sy n="124" d="100"/>
        </p:scale>
        <p:origin x="121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>
            <a:extLst>
              <a:ext uri="{FF2B5EF4-FFF2-40B4-BE49-F238E27FC236}">
                <a16:creationId xmlns:a16="http://schemas.microsoft.com/office/drawing/2014/main" id="{EF81ADDD-4FDC-4B53-B0B5-A13980A688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181D153-1735-4A29-B86F-784BEA345BA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EF0469A-E2F3-4CC8-8B86-9316D6D6E8ED}" type="datetimeFigureOut">
              <a:rPr lang="uk-UA"/>
              <a:pPr>
                <a:defRPr/>
              </a:pPr>
              <a:t>30.05.2024</a:t>
            </a:fld>
            <a:endParaRPr lang="uk-UA"/>
          </a:p>
        </p:txBody>
      </p:sp>
      <p:sp>
        <p:nvSpPr>
          <p:cNvPr id="4" name="Місце для зображення 3">
            <a:extLst>
              <a:ext uri="{FF2B5EF4-FFF2-40B4-BE49-F238E27FC236}">
                <a16:creationId xmlns:a16="http://schemas.microsoft.com/office/drawing/2014/main" id="{4DC80DD8-10FA-4BCB-9033-76CC0832D2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Місце для нотаток 4">
            <a:extLst>
              <a:ext uri="{FF2B5EF4-FFF2-40B4-BE49-F238E27FC236}">
                <a16:creationId xmlns:a16="http://schemas.microsoft.com/office/drawing/2014/main" id="{EE362F23-D42D-4FDA-9167-CAF8001F0B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noProof="0"/>
              <a:t>Редагувати стиль зразка тексту</a:t>
            </a:r>
          </a:p>
          <a:p>
            <a:pPr lvl="1"/>
            <a:r>
              <a:rPr lang="uk-UA" noProof="0"/>
              <a:t>Другий рівень</a:t>
            </a:r>
          </a:p>
          <a:p>
            <a:pPr lvl="2"/>
            <a:r>
              <a:rPr lang="uk-UA" noProof="0"/>
              <a:t>Третій рівень</a:t>
            </a:r>
          </a:p>
          <a:p>
            <a:pPr lvl="3"/>
            <a:r>
              <a:rPr lang="uk-UA" noProof="0"/>
              <a:t>Четвертий рівень</a:t>
            </a:r>
          </a:p>
          <a:p>
            <a:pPr lvl="4"/>
            <a:r>
              <a:rPr lang="uk-UA" noProof="0"/>
              <a:t>П’ятий рівень</a:t>
            </a:r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591F380-7405-4868-B8F2-058669EEA9F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41DE415-1100-47C8-9423-886BF76237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E7FC9AA-F126-4FC8-87D2-BA4795EF699E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7FC9AA-F126-4FC8-87D2-BA4795EF699E}" type="slidenum">
              <a:rPr lang="uk-UA" altLang="uk-UA" smtClean="0"/>
              <a:pPr>
                <a:defRPr/>
              </a:pPr>
              <a:t>2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587133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7FC9AA-F126-4FC8-87D2-BA4795EF699E}" type="slidenum">
              <a:rPr lang="uk-UA" altLang="uk-UA" smtClean="0"/>
              <a:pPr>
                <a:defRPr/>
              </a:pPr>
              <a:t>11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197681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7FC9AA-F126-4FC8-87D2-BA4795EF699E}" type="slidenum">
              <a:rPr lang="uk-UA" altLang="uk-UA" smtClean="0"/>
              <a:pPr>
                <a:defRPr/>
              </a:pPr>
              <a:t>12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86922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7FC9AA-F126-4FC8-87D2-BA4795EF699E}" type="slidenum">
              <a:rPr lang="uk-UA" altLang="uk-UA" smtClean="0"/>
              <a:pPr>
                <a:defRPr/>
              </a:pPr>
              <a:t>13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456384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7FC9AA-F126-4FC8-87D2-BA4795EF699E}" type="slidenum">
              <a:rPr lang="uk-UA" altLang="uk-UA" smtClean="0"/>
              <a:pPr>
                <a:defRPr/>
              </a:pPr>
              <a:t>14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982505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7FC9AA-F126-4FC8-87D2-BA4795EF699E}" type="slidenum">
              <a:rPr lang="uk-UA" altLang="uk-UA" smtClean="0"/>
              <a:pPr>
                <a:defRPr/>
              </a:pPr>
              <a:t>15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498604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7FC9AA-F126-4FC8-87D2-BA4795EF699E}" type="slidenum">
              <a:rPr lang="uk-UA" altLang="uk-UA" smtClean="0"/>
              <a:pPr>
                <a:defRPr/>
              </a:pPr>
              <a:t>3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691084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7FC9AA-F126-4FC8-87D2-BA4795EF699E}" type="slidenum">
              <a:rPr lang="uk-UA" altLang="uk-UA" smtClean="0"/>
              <a:pPr>
                <a:defRPr/>
              </a:pPr>
              <a:t>4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28124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7FC9AA-F126-4FC8-87D2-BA4795EF699E}" type="slidenum">
              <a:rPr lang="uk-UA" altLang="uk-UA" smtClean="0"/>
              <a:pPr>
                <a:defRPr/>
              </a:pPr>
              <a:t>5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746030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7FC9AA-F126-4FC8-87D2-BA4795EF699E}" type="slidenum">
              <a:rPr lang="uk-UA" altLang="uk-UA" smtClean="0"/>
              <a:pPr>
                <a:defRPr/>
              </a:pPr>
              <a:t>6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892093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7FC9AA-F126-4FC8-87D2-BA4795EF699E}" type="slidenum">
              <a:rPr lang="uk-UA" altLang="uk-UA" smtClean="0"/>
              <a:pPr>
                <a:defRPr/>
              </a:pPr>
              <a:t>7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892584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7FC9AA-F126-4FC8-87D2-BA4795EF699E}" type="slidenum">
              <a:rPr lang="uk-UA" altLang="uk-UA" smtClean="0"/>
              <a:pPr>
                <a:defRPr/>
              </a:pPr>
              <a:t>8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862005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7FC9AA-F126-4FC8-87D2-BA4795EF699E}" type="slidenum">
              <a:rPr lang="uk-UA" altLang="uk-UA" smtClean="0"/>
              <a:pPr>
                <a:defRPr/>
              </a:pPr>
              <a:t>9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4279004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7FC9AA-F126-4FC8-87D2-BA4795EF699E}" type="slidenum">
              <a:rPr lang="uk-UA" altLang="uk-UA" smtClean="0"/>
              <a:pPr>
                <a:defRPr/>
              </a:pPr>
              <a:t>10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4023435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D5FFF4DA-973C-4A43-BC3C-5142C67156B4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0F07038B-3CAC-4E51-AACB-1B31973F60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0A04E6F9-FC59-478E-A6EE-CBF12EBAFC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uk-UA" altLang="uk-UA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CD8E76CA-569B-41CB-8B60-D81FD8906F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uk-UA" altLang="uk-UA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DB79BAED-8034-445F-A553-7BA9C1CB85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06634AFA-5C63-4C3E-AC4F-49334649D2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uk-UA" altLang="uk-UA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473055FE-C45B-4BC9-9F10-9E54B17B50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uk-UA" altLang="uk-UA"/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F0E21914-A8EA-4EDC-82DB-2872EE6F3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97A9C55A-0C95-4E51-BCE1-18F1148D6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C54A3B34-BD16-4DF8-96E0-51E4600163D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uk-UA" altLang="uk-UA" noProof="0"/>
              <a:t>Образец заголовка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uk-UA" altLang="uk-UA" noProof="0"/>
              <a:t>Образец подзаголовка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008754DA-9B25-43EF-8897-C8F16D88D8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43A14D4C-9BF5-4E42-B24C-CE34DC4294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8BFCB014-9F67-4757-A8AD-8B2E982AB9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EBDB64A-F052-4777-8B3E-EE0062A948D8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547138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C20728A7-8D7F-4DA2-8E3E-8B090E5A96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36106F66-E24D-4456-A150-1100B6733C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A74BE5B6-A26D-43FB-9C4E-B4BFCF0F81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7F5EE-ED73-42DD-89A1-CE4366A2C779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119064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D035E3DF-693E-4CFE-AE7D-CADA2D68E5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9DA18A45-771B-42F0-BCE7-2244448A15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F5837FC-1EF2-4008-843E-22CC9A2D6B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B7CF7-BDB5-4489-9474-3F0BCE08F960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4008588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C8BDD0B8-FBD9-458F-BD6A-82374EB4C1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A474FA8-193D-46E9-9D79-A1040DF5F5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418CC437-1253-4611-9859-38EB90971F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3B605-D201-4B49-8397-6EC3B234BC16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660788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7657514E-41C8-447F-A4D5-B656EC0D1F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C038322-2271-4057-891E-09558BE937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7053EEB7-9A22-47AE-BD24-6360A17C81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42FBA-D563-4DA1-BEA4-B9077362C4CB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600454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99203180-1B91-4DE4-A10B-63D62E8484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A7A14256-5D09-470B-8BA0-73B20FF10D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6143BC8F-3FFD-4867-8340-C6F48A4EE7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795A9-065F-400D-8074-BC38943900D3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59754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E077BA3-21FA-4B60-ABF7-1EA36A892A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EDD7091A-53C8-4B7E-B439-41C06A5BEC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26D150A7-4E82-44A2-AE0D-0FC6149788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86F85-BF79-482D-B6E8-178F9B2FCDFB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308728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AB868908-F9C5-454E-93B2-9A7A097A32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0683CBB9-2CE6-4FEB-BB0B-7BDB4B5063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5A12E87B-3409-480B-8B47-E6FD842B73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4B493-DC56-4C92-B54E-8052F416DCB3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024432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C3B79481-85FB-409E-89ED-CE9E87D69E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94C04D47-2A1A-4022-89C2-AA0AD76052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53E02E5C-E5D6-41AF-A68F-40D7FD8617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0E790-045D-4FE7-BC75-4365153E82AE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551621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75059D04-841A-4B15-8588-A9F7E0593D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D18F5899-96D6-4CC9-ACF1-10FD54658B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1B7E8F2E-41CF-4EF5-BCB5-BFF6A1CA8C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73FD3-F13D-443D-BDEC-C28E043F610A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798207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A3A8FEFE-C133-47AE-A1AA-6D13661BC0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237EB35F-7D06-4C09-ADB2-71E73D085D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58A2FF70-A1B6-4C73-8AC4-C7ACA9DC59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CD976-9944-4889-B081-6A7FFF1EDB64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58076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EFC0E03-DA3E-4327-9A02-5643EF52B018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uk-UA" altLang="uk-UA" sz="240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9ABAB63-AEDD-4A1C-8711-524CB460A8CF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uk-UA" altLang="uk-UA" sz="2400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7FD8988-B64A-4A93-82C5-436320EED4E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uk-UA" altLang="uk-UA" sz="240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385534F-77CB-4A50-A419-A512DB7829C6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uk-UA" altLang="uk-UA" sz="240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C3ADAA5-CA48-47AB-B42A-A3251068BCB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uk-UA" altLang="uk-UA" sz="2400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89D3E3FD-02BD-4B0D-B8E8-85D39613407D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uk-UA" altLang="uk-UA" sz="2400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994926B7-1180-47A7-B8DC-BBDBFF59626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uk-UA" altLang="uk-UA" sz="240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EB8D4CF0-38B9-4DD4-9EDE-A4783D9CAD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/>
              <a:t>Образец заголовка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AD1E1EA4-E4B8-45C5-9B74-B9DCAF4801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/>
              <a:t>Образец текста</a:t>
            </a:r>
          </a:p>
          <a:p>
            <a:pPr lvl="1"/>
            <a:r>
              <a:rPr lang="uk-UA" altLang="uk-UA"/>
              <a:t>Второй уровень</a:t>
            </a:r>
          </a:p>
          <a:p>
            <a:pPr lvl="2"/>
            <a:r>
              <a:rPr lang="uk-UA" altLang="uk-UA"/>
              <a:t>Третий уровень</a:t>
            </a:r>
          </a:p>
          <a:p>
            <a:pPr lvl="3"/>
            <a:r>
              <a:rPr lang="uk-UA" altLang="uk-UA"/>
              <a:t>Четвертый уровень</a:t>
            </a:r>
          </a:p>
          <a:p>
            <a:pPr lvl="4"/>
            <a:r>
              <a:rPr lang="uk-UA" altLang="uk-UA"/>
              <a:t>Пятый уровень</a:t>
            </a:r>
          </a:p>
        </p:txBody>
      </p:sp>
      <p:sp>
        <p:nvSpPr>
          <p:cNvPr id="4107" name="Rectangle 11">
            <a:extLst>
              <a:ext uri="{FF2B5EF4-FFF2-40B4-BE49-F238E27FC236}">
                <a16:creationId xmlns:a16="http://schemas.microsoft.com/office/drawing/2014/main" id="{042216BB-3775-4CD1-9392-C2D47B5FFE2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108" name="Rectangle 12">
            <a:extLst>
              <a:ext uri="{FF2B5EF4-FFF2-40B4-BE49-F238E27FC236}">
                <a16:creationId xmlns:a16="http://schemas.microsoft.com/office/drawing/2014/main" id="{8394DD68-6E7F-452B-8A0F-571A30496A3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109" name="Rectangle 13">
            <a:extLst>
              <a:ext uri="{FF2B5EF4-FFF2-40B4-BE49-F238E27FC236}">
                <a16:creationId xmlns:a16="http://schemas.microsoft.com/office/drawing/2014/main" id="{E81C68E3-936B-4B01-AF84-6B06429DA0D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CA04A9C-980D-438A-AC36-7168D0E18FEB}" type="slidenum">
              <a:rPr lang="uk-UA" altLang="uk-UA"/>
              <a:pPr>
                <a:defRPr/>
              </a:pPr>
              <a:t>‹№›</a:t>
            </a:fld>
            <a:endParaRPr lang="uk-UA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moodle.org/plugins/quizaccess_quilgo" TargetMode="External"/><Relationship Id="rId3" Type="http://schemas.openxmlformats.org/officeDocument/2006/relationships/hyperlink" Target="https://2014.moodlemoot.in.ua/course/view.php?id=39" TargetMode="External"/><Relationship Id="rId7" Type="http://schemas.openxmlformats.org/officeDocument/2006/relationships/hyperlink" Target="https://aws.amazon.com/ru/rekognition/pricing/#Amazon_Rekognition_Image_pricin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odle.org/plugins/quizaccess_quizproctoring" TargetMode="External"/><Relationship Id="rId11" Type="http://schemas.openxmlformats.org/officeDocument/2006/relationships/hyperlink" Target="https://2021.moodlemoot.in.ua/course/view.php?id=30" TargetMode="External"/><Relationship Id="rId5" Type="http://schemas.openxmlformats.org/officeDocument/2006/relationships/hyperlink" Target="https://moodle.org/plugins/quizaccess_proctoring" TargetMode="External"/><Relationship Id="rId10" Type="http://schemas.openxmlformats.org/officeDocument/2006/relationships/hyperlink" Target="https://moodle.org/plugins/mod_attendance" TargetMode="External"/><Relationship Id="rId4" Type="http://schemas.openxmlformats.org/officeDocument/2006/relationships/hyperlink" Target="https://safeexambrowser.org/about_overview_en.html" TargetMode="External"/><Relationship Id="rId9" Type="http://schemas.openxmlformats.org/officeDocument/2006/relationships/hyperlink" Target="https://moodle.org/plugins/quizaccess_edusynch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ws.amazon.com/ru/rekognition/pricing/#Amazon_Rekognition_Image_pricing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6005B34-80E6-46E9-B90D-F2FBE9C6807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3528" y="836712"/>
            <a:ext cx="8640960" cy="1827213"/>
          </a:xfrm>
        </p:spPr>
        <p:txBody>
          <a:bodyPr/>
          <a:lstStyle/>
          <a:p>
            <a:pPr algn="ctr" eaLnBrk="1" hangingPunct="1"/>
            <a:r>
              <a:rPr lang="uk-UA" altLang="uk-UA" sz="4800" b="1" dirty="0"/>
              <a:t>Засоби </a:t>
            </a:r>
            <a:r>
              <a:rPr lang="uk-UA" altLang="uk-UA" sz="4800" b="1" dirty="0" err="1"/>
              <a:t>прокторингу</a:t>
            </a:r>
            <a:r>
              <a:rPr lang="uk-UA" altLang="uk-UA" sz="4800" b="1" dirty="0"/>
              <a:t> при дистанційному складанні тестів у </a:t>
            </a:r>
            <a:r>
              <a:rPr lang="uk-UA" altLang="uk-UA" sz="4800" b="1" dirty="0" err="1"/>
              <a:t>Moodle</a:t>
            </a:r>
            <a:endParaRPr lang="uk-UA" altLang="uk-UA" sz="3200" b="1" dirty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7305FC6-F7DE-422B-ADA3-691BDE7D5DA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3528" y="4005064"/>
            <a:ext cx="8568952" cy="1752600"/>
          </a:xfrm>
        </p:spPr>
        <p:txBody>
          <a:bodyPr/>
          <a:lstStyle/>
          <a:p>
            <a:pPr eaLnBrk="1" hangingPunct="1"/>
            <a:r>
              <a:rPr lang="uk-UA" altLang="uk-UA" sz="3600" b="1" dirty="0"/>
              <a:t>Щербина Олександр Андрійович</a:t>
            </a:r>
          </a:p>
          <a:p>
            <a:pPr eaLnBrk="1" hangingPunct="1"/>
            <a:r>
              <a:rPr lang="uk-UA" altLang="uk-UA" sz="2400" dirty="0"/>
              <a:t>Національний технічний університет України </a:t>
            </a:r>
            <a:br>
              <a:rPr lang="uk-UA" altLang="uk-UA" sz="2400" dirty="0"/>
            </a:br>
            <a:r>
              <a:rPr lang="uk-UA" altLang="uk-UA" sz="2400" dirty="0"/>
              <a:t>«Київський політехнічний інститут імені Ігоря Сікорського»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328E2B6-0FE6-495F-829A-25EA014833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1933" y="548680"/>
            <a:ext cx="8559800" cy="1101725"/>
          </a:xfrm>
        </p:spPr>
        <p:txBody>
          <a:bodyPr/>
          <a:lstStyle/>
          <a:p>
            <a:pPr algn="ctr" eaLnBrk="1" hangingPunct="1"/>
            <a:r>
              <a:rPr lang="uk-UA" altLang="uk-UA" b="1" dirty="0"/>
              <a:t>Плагіни для </a:t>
            </a:r>
            <a:r>
              <a:rPr lang="uk-UA" altLang="uk-UA" b="1" dirty="0" err="1"/>
              <a:t>прокторингу</a:t>
            </a:r>
            <a:r>
              <a:rPr lang="uk-UA" altLang="uk-UA" b="1" dirty="0"/>
              <a:t> тестування в</a:t>
            </a:r>
            <a:r>
              <a:rPr lang="fr-CA" altLang="uk-UA" b="1" dirty="0"/>
              <a:t> Moodle</a:t>
            </a:r>
            <a:endParaRPr lang="uk-UA" altLang="uk-UA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26B9D9-1D60-4631-F8A6-432618240F00}"/>
              </a:ext>
            </a:extLst>
          </p:cNvPr>
          <p:cNvSpPr txBox="1"/>
          <p:nvPr/>
        </p:nvSpPr>
        <p:spPr>
          <a:xfrm>
            <a:off x="359372" y="1916832"/>
            <a:ext cx="849694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 err="1">
                <a:solidFill>
                  <a:srgbClr val="194866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EduSynch</a:t>
            </a:r>
            <a:r>
              <a:rPr lang="en-US" sz="4000" b="1" i="0" dirty="0">
                <a:solidFill>
                  <a:srgbClr val="194866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E-Proctoring</a:t>
            </a:r>
            <a:r>
              <a:rPr lang="en-US" sz="4000" i="0" dirty="0">
                <a:solidFill>
                  <a:srgbClr val="194866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– </a:t>
            </a:r>
            <a:r>
              <a:rPr lang="uk-UA" sz="4000" i="0" dirty="0">
                <a:solidFill>
                  <a:srgbClr val="194866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платний сервіс, що використовує плагін браузера </a:t>
            </a:r>
            <a:r>
              <a:rPr lang="fr-CA" sz="4000" i="0" dirty="0">
                <a:solidFill>
                  <a:srgbClr val="194866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Chrome</a:t>
            </a:r>
            <a:endParaRPr lang="en-US" sz="4000" i="0" dirty="0">
              <a:solidFill>
                <a:srgbClr val="194866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A35E05-36B1-7002-C1A5-9571F04B6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3933056"/>
            <a:ext cx="4572000" cy="32493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FB950A-66EF-FFF4-A000-709653B8C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4365104"/>
            <a:ext cx="6153912" cy="33206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88C558-556C-19CA-60BF-942A48038F4F}"/>
              </a:ext>
            </a:extLst>
          </p:cNvPr>
          <p:cNvSpPr txBox="1"/>
          <p:nvPr/>
        </p:nvSpPr>
        <p:spPr>
          <a:xfrm>
            <a:off x="21598" y="4365028"/>
            <a:ext cx="381642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Висновок – всі сервіси платні, причому плата передбачається за використання сервісу розпізнавання </a:t>
            </a:r>
            <a:r>
              <a:rPr lang="uk-UA" sz="2400" dirty="0" err="1">
                <a:solidFill>
                  <a:srgbClr val="FF0000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облич</a:t>
            </a:r>
            <a:r>
              <a:rPr lang="uk-UA" sz="2400" dirty="0">
                <a:solidFill>
                  <a:srgbClr val="FF0000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.</a:t>
            </a:r>
            <a:endParaRPr lang="uk-UA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053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328E2B6-0FE6-495F-829A-25EA014833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9426" y="260648"/>
            <a:ext cx="8559800" cy="1101725"/>
          </a:xfrm>
        </p:spPr>
        <p:txBody>
          <a:bodyPr/>
          <a:lstStyle/>
          <a:p>
            <a:pPr algn="ctr" eaLnBrk="1" hangingPunct="1"/>
            <a:r>
              <a:rPr lang="uk-UA" altLang="uk-UA" sz="3600" b="1" dirty="0"/>
              <a:t>Розміщення справжніх фотографій в облікових записах</a:t>
            </a:r>
            <a:endParaRPr lang="uk-UA" altLang="uk-UA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26B9D9-1D60-4631-F8A6-432618240F00}"/>
              </a:ext>
            </a:extLst>
          </p:cNvPr>
          <p:cNvSpPr txBox="1"/>
          <p:nvPr/>
        </p:nvSpPr>
        <p:spPr>
          <a:xfrm>
            <a:off x="225461" y="6021288"/>
            <a:ext cx="87849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Параметр </a:t>
            </a:r>
            <a:r>
              <a:rPr lang="uk-UA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disableuserimages</a:t>
            </a:r>
            <a:r>
              <a:rPr lang="uk-U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позбавляє користувача можливості змінювати своє фото у профілі. Зміна прізвища й імені також забороняється.</a:t>
            </a:r>
            <a:endParaRPr lang="uk-UA" sz="7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C452F3-3A7E-5BC8-2ECF-19C2A6CCC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556792"/>
            <a:ext cx="6408712" cy="421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2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328E2B6-0FE6-495F-829A-25EA014833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9426" y="260648"/>
            <a:ext cx="8559800" cy="1101725"/>
          </a:xfrm>
        </p:spPr>
        <p:txBody>
          <a:bodyPr/>
          <a:lstStyle/>
          <a:p>
            <a:pPr algn="ctr" eaLnBrk="1" hangingPunct="1"/>
            <a:r>
              <a:rPr lang="uk-UA" altLang="uk-UA" sz="3600" b="1" dirty="0"/>
              <a:t>Розміщення справжніх фотографій в облікових записах</a:t>
            </a:r>
            <a:endParaRPr lang="uk-UA" altLang="uk-UA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20DF35-9FE8-63D7-6690-53135B054A21}"/>
              </a:ext>
            </a:extLst>
          </p:cNvPr>
          <p:cNvSpPr txBox="1"/>
          <p:nvPr/>
        </p:nvSpPr>
        <p:spPr>
          <a:xfrm>
            <a:off x="107505" y="1916832"/>
            <a:ext cx="417646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Умови обмеження доступу до тесту: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uk-U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 скористався посиланням 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URL</a:t>
            </a:r>
            <a:r>
              <a:rPr lang="uk-U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для входу у відеоконференцію з метою своєї аутентифікації, отже зафіксував у курсі </a:t>
            </a:r>
            <a:r>
              <a:rPr lang="fr-C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Moodle</a:t>
            </a:r>
            <a:r>
              <a:rPr lang="uk-U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свою ІР-адресу;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він одержав від викладача дозвіл на проходження тесту.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E3D65D2-5C8F-2E44-BF21-0472EDFE9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841" y="2468209"/>
            <a:ext cx="5228257" cy="412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61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328E2B6-0FE6-495F-829A-25EA014833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2100" y="539933"/>
            <a:ext cx="8559800" cy="1101725"/>
          </a:xfrm>
        </p:spPr>
        <p:txBody>
          <a:bodyPr/>
          <a:lstStyle/>
          <a:p>
            <a:pPr algn="ctr" eaLnBrk="1" hangingPunct="1"/>
            <a:r>
              <a:rPr lang="uk-UA" altLang="uk-UA" sz="3600" b="1" dirty="0"/>
              <a:t>Допуск до тестування здійснюється викладачем через діяльність «Відвідування»</a:t>
            </a:r>
            <a:endParaRPr lang="uk-UA" altLang="uk-UA" sz="16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00EA2B1-D0D2-6489-93AF-7A49CABDE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649" y="1649282"/>
            <a:ext cx="5544701" cy="507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74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328E2B6-0FE6-495F-829A-25EA014833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559800" cy="1101725"/>
          </a:xfrm>
        </p:spPr>
        <p:txBody>
          <a:bodyPr/>
          <a:lstStyle/>
          <a:p>
            <a:pPr algn="ctr" eaLnBrk="1" hangingPunct="1"/>
            <a:r>
              <a:rPr lang="uk-UA" altLang="uk-UA" sz="3600" b="1" dirty="0"/>
              <a:t>Аналіз </a:t>
            </a:r>
            <a:r>
              <a:rPr lang="uk-UA" altLang="uk-UA" sz="3600" b="1" dirty="0" err="1"/>
              <a:t>логів</a:t>
            </a:r>
            <a:r>
              <a:rPr lang="uk-UA" altLang="uk-UA" sz="3600" b="1" dirty="0"/>
              <a:t> на предмет неправомірної зміни ІР-адреси</a:t>
            </a:r>
            <a:endParaRPr lang="uk-UA" altLang="uk-UA" sz="1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A2B027-AF41-1402-9BBD-4794F2349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8764"/>
            <a:ext cx="9144000" cy="553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29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328E2B6-0FE6-495F-829A-25EA014833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8559800" cy="1101725"/>
          </a:xfrm>
        </p:spPr>
        <p:txBody>
          <a:bodyPr/>
          <a:lstStyle/>
          <a:p>
            <a:pPr algn="ctr" eaLnBrk="1" hangingPunct="1"/>
            <a:r>
              <a:rPr lang="uk-UA" altLang="uk-UA" b="1" dirty="0"/>
              <a:t>Список використаних джерел</a:t>
            </a:r>
            <a:endParaRPr lang="uk-UA" altLang="uk-UA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E580CF-E34E-C26F-724D-22ED978572E0}"/>
              </a:ext>
            </a:extLst>
          </p:cNvPr>
          <p:cNvSpPr txBox="1"/>
          <p:nvPr/>
        </p:nvSpPr>
        <p:spPr>
          <a:xfrm>
            <a:off x="107504" y="1891127"/>
            <a:ext cx="8847832" cy="4966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[1] Тесля Ю.М. та ін. "Розробка автоматизованої системи тестування для проміжного і підсумкового контролю знань студентів", звіт про наук.-</a:t>
            </a:r>
            <a:r>
              <a:rPr lang="uk-UA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досл</a:t>
            </a:r>
            <a:r>
              <a:rPr lang="uk-UA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роботу ІТ/536–2009 від 20.07.2009. Наук. </a:t>
            </a:r>
            <a:r>
              <a:rPr lang="uk-UA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керівн</a:t>
            </a:r>
            <a:r>
              <a:rPr lang="uk-UA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Ю.М. Тесля, відп. виконав. О.А. Щербина. </a:t>
            </a:r>
            <a:r>
              <a:rPr lang="uk-UA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Держ</a:t>
            </a:r>
            <a:r>
              <a:rPr lang="uk-UA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реєстац</a:t>
            </a:r>
            <a:r>
              <a:rPr lang="uk-UA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№ 0109U005902, 2010.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[2] </a:t>
            </a:r>
            <a:r>
              <a:rPr lang="uk-UA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Лізунов</a:t>
            </a:r>
            <a:r>
              <a:rPr lang="uk-UA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П.П., Тесля Ю.М., Щербина О.А. та ін. Організаційні аспекти системи тестування для проміжного і підсумкового контролю знань студентів. Інформаційні технології в освіті: Збірник наукових праць. Випуск 4. – Херсон: Видавництво ХДУ, 2009, с. 124-133.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[3] Щербина О.А., </a:t>
            </a:r>
            <a:r>
              <a:rPr lang="uk-UA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Оберніхін</a:t>
            </a:r>
            <a:r>
              <a:rPr lang="uk-UA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Ю.П. Організація комп'ютерного тестування студентів денної форми навчання засобами платформи </a:t>
            </a:r>
            <a:r>
              <a:rPr lang="uk-UA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Moodle</a:t>
            </a:r>
            <a:r>
              <a:rPr lang="uk-UA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[Електронний ресурс]. Режим доступу:  </a:t>
            </a:r>
            <a:r>
              <a:rPr lang="uk-UA" sz="12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https://2014.moodlemoot.in.ua/course/view.php?id=39</a:t>
            </a:r>
            <a:endParaRPr lang="uk-UA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[4] Синиця В.Ю., Щербина О.А. Організація комп'ютерного тестування студентів. Управління розвитком складних систем. Збірник наукових праць. Випуск 1. – К., КНУБА, 2010, с. 69-74.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[5] </a:t>
            </a:r>
            <a:r>
              <a:rPr lang="uk-UA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</a:t>
            </a:r>
            <a:r>
              <a:rPr lang="uk-UA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</a:t>
            </a:r>
            <a:r>
              <a:rPr lang="uk-UA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Browser</a:t>
            </a:r>
            <a:r>
              <a:rPr lang="uk-UA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[Електронний ресурс]. Режим доступу:  </a:t>
            </a:r>
            <a:r>
              <a:rPr lang="uk-UA" sz="12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https://safeexambrowser.org/about_overview_en.html</a:t>
            </a:r>
            <a:r>
              <a:rPr lang="uk-UA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[6] </a:t>
            </a:r>
            <a:r>
              <a:rPr lang="uk-UA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Proctoring</a:t>
            </a:r>
            <a:r>
              <a:rPr lang="uk-UA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uk-UA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Moodle</a:t>
            </a:r>
            <a:r>
              <a:rPr lang="uk-UA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[Електронний ресурс]. Режим доступу: </a:t>
            </a:r>
            <a:r>
              <a:rPr lang="uk-UA" sz="12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https://moodle.org/plugins/quizaccess_proctoring</a:t>
            </a:r>
            <a:endParaRPr lang="uk-UA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[7] </a:t>
            </a:r>
            <a:r>
              <a:rPr lang="uk-UA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Proctoring</a:t>
            </a:r>
            <a:r>
              <a:rPr lang="uk-UA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quiz</a:t>
            </a:r>
            <a:r>
              <a:rPr lang="uk-UA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</a:t>
            </a:r>
            <a:r>
              <a:rPr lang="uk-UA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rule</a:t>
            </a:r>
            <a:r>
              <a:rPr lang="uk-UA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[Електронний ресурс]. Режим доступу: </a:t>
            </a:r>
            <a:r>
              <a:rPr lang="uk-UA" sz="12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https://moodle.org/plugins/quizaccess_quizproctoring</a:t>
            </a:r>
            <a:endParaRPr lang="uk-UA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[8]  </a:t>
            </a:r>
            <a:r>
              <a:rPr lang="uk-UA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Цены</a:t>
            </a:r>
            <a:r>
              <a:rPr lang="uk-UA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uk-UA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Amazon</a:t>
            </a:r>
            <a:r>
              <a:rPr lang="uk-UA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Rekognition</a:t>
            </a:r>
            <a:r>
              <a:rPr lang="uk-UA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[Електронний ресурс]. Режим доступу: </a:t>
            </a:r>
            <a:r>
              <a:rPr lang="uk-UA" sz="12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https://aws.amazon.com/ru/rekognition/pricing/#Amazon_Rekognition_Image_pricing</a:t>
            </a:r>
            <a:endParaRPr lang="uk-UA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[9] </a:t>
            </a:r>
            <a:r>
              <a:rPr lang="uk-UA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Automated</a:t>
            </a:r>
            <a:r>
              <a:rPr lang="uk-UA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Proctoring</a:t>
            </a:r>
            <a:r>
              <a:rPr lang="uk-UA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uk-UA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Quilgo</a:t>
            </a:r>
            <a:r>
              <a:rPr lang="uk-UA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[Електронний ресурс]. Режим доступу: </a:t>
            </a:r>
            <a:r>
              <a:rPr lang="uk-UA" sz="12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https://moodle.org/plugins/quizaccess_quilgo</a:t>
            </a:r>
            <a:endParaRPr lang="uk-UA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[10] </a:t>
            </a:r>
            <a:r>
              <a:rPr lang="uk-UA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EduSynch</a:t>
            </a:r>
            <a:r>
              <a:rPr lang="uk-UA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E-</a:t>
            </a:r>
            <a:r>
              <a:rPr lang="uk-UA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Proctoring</a:t>
            </a:r>
            <a:r>
              <a:rPr lang="uk-UA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[Електронний ресурс]. Режим доступу: </a:t>
            </a:r>
            <a:r>
              <a:rPr lang="uk-UA" sz="12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https://moodle.org/plugins/quizaccess_edusynch</a:t>
            </a:r>
            <a:endParaRPr lang="uk-UA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[11] </a:t>
            </a:r>
            <a:r>
              <a:rPr lang="uk-UA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Attendance</a:t>
            </a:r>
            <a:r>
              <a:rPr lang="uk-UA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[Електронний ресурс]. Режим доступу: </a:t>
            </a:r>
            <a:r>
              <a:rPr lang="fr-CA" sz="12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</a:t>
            </a:r>
            <a:r>
              <a:rPr lang="ru-RU" sz="12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://</a:t>
            </a:r>
            <a:r>
              <a:rPr lang="fr-CA" sz="1200" u="sng" kern="100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moodle</a:t>
            </a:r>
            <a:r>
              <a:rPr lang="ru-RU" sz="12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.</a:t>
            </a:r>
            <a:r>
              <a:rPr lang="fr-CA" sz="1200" u="sng" kern="100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org</a:t>
            </a:r>
            <a:r>
              <a:rPr lang="ru-RU" sz="12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/</a:t>
            </a:r>
            <a:r>
              <a:rPr lang="fr-CA" sz="12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plugins</a:t>
            </a:r>
            <a:r>
              <a:rPr lang="ru-RU" sz="12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/</a:t>
            </a:r>
            <a:r>
              <a:rPr lang="fr-CA" sz="12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mod</a:t>
            </a:r>
            <a:r>
              <a:rPr lang="ru-RU" sz="12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_</a:t>
            </a:r>
            <a:r>
              <a:rPr lang="fr-CA" sz="1200" u="sng" kern="100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attendance</a:t>
            </a:r>
            <a:endParaRPr lang="uk-UA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[12] Щербина О.А. Створення єдиної системи </a:t>
            </a:r>
            <a:r>
              <a:rPr lang="uk-UA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конфігурованих</a:t>
            </a:r>
            <a:r>
              <a:rPr lang="uk-UA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звітів для сайту </a:t>
            </a:r>
            <a:r>
              <a:rPr lang="uk-UA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Moodle</a:t>
            </a:r>
            <a:r>
              <a:rPr lang="uk-UA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[Електронний ресурс]. Режим доступу:  </a:t>
            </a:r>
            <a:r>
              <a:rPr lang="uk-UA" sz="12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https://2021.moodlemoot.in.ua/course/view.php?id=30</a:t>
            </a:r>
            <a:endParaRPr lang="uk-UA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382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DFC7AE2D-080D-4602-A5BE-39E83C2562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altLang="uk-UA" sz="4000"/>
          </a:p>
        </p:txBody>
      </p:sp>
      <p:pic>
        <p:nvPicPr>
          <p:cNvPr id="17411" name="Рисунок 4">
            <a:extLst>
              <a:ext uri="{FF2B5EF4-FFF2-40B4-BE49-F238E27FC236}">
                <a16:creationId xmlns:a16="http://schemas.microsoft.com/office/drawing/2014/main" id="{E9EC4297-EB9D-4D41-9921-9CFCAD95C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Місце для вмісту 2">
            <a:extLst>
              <a:ext uri="{FF2B5EF4-FFF2-40B4-BE49-F238E27FC236}">
                <a16:creationId xmlns:a16="http://schemas.microsoft.com/office/drawing/2014/main" id="{A3B58103-8A56-4197-BF6F-C6FC916B05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43213" y="4005263"/>
            <a:ext cx="3960812" cy="574675"/>
          </a:xfrm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uk-UA" altLang="uk-UA" sz="4000" dirty="0"/>
              <a:t>Дякую за увагу!</a:t>
            </a:r>
            <a:br>
              <a:rPr lang="uk-UA" altLang="uk-UA" sz="4000" dirty="0"/>
            </a:br>
            <a:br>
              <a:rPr lang="uk-UA" altLang="uk-UA" sz="4000" dirty="0"/>
            </a:br>
            <a:r>
              <a:rPr lang="uk-UA" altLang="uk-UA" sz="4000" dirty="0"/>
              <a:t>Питання?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328E2B6-0FE6-495F-829A-25EA014833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1933" y="548680"/>
            <a:ext cx="8559800" cy="1101725"/>
          </a:xfrm>
        </p:spPr>
        <p:txBody>
          <a:bodyPr/>
          <a:lstStyle/>
          <a:p>
            <a:pPr algn="ctr" eaLnBrk="1" hangingPunct="1"/>
            <a:r>
              <a:rPr lang="uk-UA" altLang="uk-UA" sz="6000" b="1" dirty="0"/>
              <a:t>Прокторинг</a:t>
            </a:r>
            <a:r>
              <a:rPr lang="uk-UA" altLang="uk-UA" sz="6000" dirty="0"/>
              <a:t> -</a:t>
            </a:r>
            <a:endParaRPr lang="uk-UA" altLang="uk-UA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26B9D9-1D60-4631-F8A6-432618240F00}"/>
              </a:ext>
            </a:extLst>
          </p:cNvPr>
          <p:cNvSpPr txBox="1"/>
          <p:nvPr/>
        </p:nvSpPr>
        <p:spPr>
          <a:xfrm>
            <a:off x="467544" y="2204864"/>
            <a:ext cx="849694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kern="0" dirty="0">
                <a:latin typeface="Arial Unicode MS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uk-UA" sz="3600" kern="0" dirty="0">
                <a:effectLst/>
                <a:latin typeface="Arial Unicode MS"/>
                <a:ea typeface="Times New Roman" panose="02020603050405020304" pitchFamily="18" charset="0"/>
                <a:cs typeface="Times New Roman" panose="02020603050405020304" pitchFamily="18" charset="0"/>
              </a:rPr>
              <a:t> технологія контролю за діями тих, </a:t>
            </a:r>
            <a:r>
              <a:rPr lang="uk-UA" sz="3600" kern="0" dirty="0">
                <a:latin typeface="Arial Unicode MS"/>
                <a:ea typeface="Times New Roman" panose="02020603050405020304" pitchFamily="18" charset="0"/>
                <a:cs typeface="Times New Roman" panose="02020603050405020304" pitchFamily="18" charset="0"/>
              </a:rPr>
              <a:t>хто </a:t>
            </a:r>
            <a:r>
              <a:rPr lang="uk-UA" sz="3600" kern="0" dirty="0">
                <a:effectLst/>
                <a:latin typeface="Arial Unicode MS"/>
                <a:ea typeface="Times New Roman" panose="02020603050405020304" pitchFamily="18" charset="0"/>
                <a:cs typeface="Times New Roman" panose="02020603050405020304" pitchFamily="18" charset="0"/>
              </a:rPr>
              <a:t>навчається, під час </a:t>
            </a:r>
            <a:r>
              <a:rPr lang="uk-UA" sz="3600" kern="0" dirty="0">
                <a:latin typeface="Arial Unicode MS"/>
                <a:ea typeface="Times New Roman" panose="02020603050405020304" pitchFamily="18" charset="0"/>
                <a:cs typeface="Times New Roman" panose="02020603050405020304" pitchFamily="18" charset="0"/>
              </a:rPr>
              <a:t>складанн</a:t>
            </a:r>
            <a:r>
              <a:rPr lang="uk-UA" sz="3600" kern="0" dirty="0">
                <a:effectLst/>
                <a:latin typeface="Arial Unicode MS"/>
                <a:ea typeface="Times New Roman" panose="02020603050405020304" pitchFamily="18" charset="0"/>
                <a:cs typeface="Times New Roman" panose="02020603050405020304" pitchFamily="18" charset="0"/>
              </a:rPr>
              <a:t>я ними тестів та інших екзаменів. </a:t>
            </a:r>
          </a:p>
          <a:p>
            <a:r>
              <a:rPr lang="uk-UA" sz="3600" b="1" kern="0" dirty="0" err="1">
                <a:effectLst/>
                <a:latin typeface="Arial Unicode MS"/>
                <a:ea typeface="Times New Roman" panose="02020603050405020304" pitchFamily="18" charset="0"/>
                <a:cs typeface="Times New Roman" panose="02020603050405020304" pitchFamily="18" charset="0"/>
              </a:rPr>
              <a:t>Проктор</a:t>
            </a:r>
            <a:r>
              <a:rPr lang="uk-UA" sz="3600" kern="0" dirty="0">
                <a:effectLst/>
                <a:latin typeface="Arial Unicode MS"/>
                <a:ea typeface="Times New Roman" panose="02020603050405020304" pitchFamily="18" charset="0"/>
                <a:cs typeface="Times New Roman" panose="02020603050405020304" pitchFamily="18" charset="0"/>
              </a:rPr>
              <a:t> спостерігає за, тими, хто складає екзамен, з метою запобігання будь-якій </a:t>
            </a:r>
            <a:r>
              <a:rPr lang="uk-UA" sz="3600" kern="0" dirty="0" err="1">
                <a:effectLst/>
                <a:latin typeface="Arial Unicode MS"/>
                <a:ea typeface="Times New Roman" panose="02020603050405020304" pitchFamily="18" charset="0"/>
                <a:cs typeface="Times New Roman" panose="02020603050405020304" pitchFamily="18" charset="0"/>
              </a:rPr>
              <a:t>недоброчесності</a:t>
            </a:r>
            <a:r>
              <a:rPr lang="uk-UA" sz="3600" kern="0" dirty="0">
                <a:effectLst/>
                <a:latin typeface="Arial Unicode MS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328E2B6-0FE6-495F-829A-25EA014833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764704"/>
            <a:ext cx="8559800" cy="1101725"/>
          </a:xfrm>
        </p:spPr>
        <p:txBody>
          <a:bodyPr/>
          <a:lstStyle/>
          <a:p>
            <a:pPr algn="ctr" eaLnBrk="1" hangingPunct="1"/>
            <a:r>
              <a:rPr lang="uk-UA" altLang="uk-UA" b="1" dirty="0"/>
              <a:t>Положення </a:t>
            </a:r>
            <a:br>
              <a:rPr lang="uk-UA" altLang="uk-UA" b="1" dirty="0"/>
            </a:br>
            <a:r>
              <a:rPr lang="uk-UA" altLang="uk-UA" b="1" dirty="0"/>
              <a:t>про дистанційне навчання, </a:t>
            </a:r>
            <a:br>
              <a:rPr lang="uk-UA" altLang="uk-UA" sz="3600" b="1" dirty="0"/>
            </a:br>
            <a:r>
              <a:rPr lang="uk-UA" altLang="uk-UA" sz="3600" b="1" dirty="0"/>
              <a:t>наказ № 466 від 25.04.2013</a:t>
            </a:r>
            <a:endParaRPr lang="uk-UA" altLang="uk-UA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26B9D9-1D60-4631-F8A6-432618240F00}"/>
              </a:ext>
            </a:extLst>
          </p:cNvPr>
          <p:cNvSpPr txBox="1"/>
          <p:nvPr/>
        </p:nvSpPr>
        <p:spPr>
          <a:xfrm>
            <a:off x="467544" y="2204864"/>
            <a:ext cx="849694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dirty="0"/>
              <a:t>Усі контрольні заходи у ЗНЗ, ПТНЗ, ВНЗ, ЗПО можуть </a:t>
            </a:r>
            <a:r>
              <a:rPr lang="uk-UA" sz="3200" dirty="0" err="1"/>
              <a:t>здійснюватись</a:t>
            </a:r>
            <a:r>
              <a:rPr lang="uk-UA" sz="3200" dirty="0"/>
              <a:t> відповідно до рішення навчального закладу дистанційно з використанням можливостей інформаційно-комунікаційних технологій, зокрема </a:t>
            </a:r>
            <a:r>
              <a:rPr lang="uk-UA" sz="3200" dirty="0" err="1"/>
              <a:t>відеоконференц</a:t>
            </a:r>
            <a:r>
              <a:rPr lang="uk-UA" sz="3200" dirty="0"/>
              <a:t>-зв’язку </a:t>
            </a:r>
            <a:r>
              <a:rPr lang="uk-UA" sz="3200" b="1" dirty="0">
                <a:solidFill>
                  <a:srgbClr val="FF0000"/>
                </a:solidFill>
              </a:rPr>
              <a:t>за умови забезпечення аутентифікації того, хто навчається</a:t>
            </a:r>
            <a:r>
              <a:rPr lang="uk-UA" sz="3200" dirty="0"/>
              <a:t>, або очно.</a:t>
            </a:r>
          </a:p>
        </p:txBody>
      </p:sp>
    </p:spTree>
    <p:extLst>
      <p:ext uri="{BB962C8B-B14F-4D97-AF65-F5344CB8AC3E}">
        <p14:creationId xmlns:p14="http://schemas.microsoft.com/office/powerpoint/2010/main" val="2375937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7D4D37-CBFF-D18C-2338-900DB20BA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828" y="0"/>
            <a:ext cx="52323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89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328E2B6-0FE6-495F-829A-25EA014833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576" y="548680"/>
            <a:ext cx="8559800" cy="1101725"/>
          </a:xfrm>
        </p:spPr>
        <p:txBody>
          <a:bodyPr/>
          <a:lstStyle/>
          <a:p>
            <a:pPr algn="ctr" eaLnBrk="1" hangingPunct="1"/>
            <a:r>
              <a:rPr lang="fr-CA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2010 </a:t>
            </a:r>
            <a:r>
              <a:rPr lang="uk-UA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НДР </a:t>
            </a:r>
            <a:r>
              <a:rPr lang="uk-UA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"Розробка автоматизованої системи тестування для проміжного і підсумкового контролю знань студентів"</a:t>
            </a:r>
            <a:endParaRPr lang="uk-UA" altLang="uk-UA" sz="54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0B2919-7852-7731-3F5C-CA0622FAC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566215"/>
            <a:ext cx="5996936" cy="526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06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328E2B6-0FE6-495F-829A-25EA014833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545178"/>
            <a:ext cx="8559800" cy="1101725"/>
          </a:xfrm>
        </p:spPr>
        <p:txBody>
          <a:bodyPr/>
          <a:lstStyle/>
          <a:p>
            <a:pPr algn="ctr" eaLnBrk="1" hangingPunct="1"/>
            <a:r>
              <a:rPr lang="fr-CA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2010</a:t>
            </a:r>
            <a:r>
              <a:rPr lang="uk-UA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р.</a:t>
            </a:r>
            <a:r>
              <a:rPr lang="fr-CA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НДР </a:t>
            </a:r>
            <a:r>
              <a:rPr lang="uk-UA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"Розробка автоматизованої системи тестування для проміжного і підсумкового контролю знань студентів"</a:t>
            </a:r>
            <a:endParaRPr lang="uk-UA" altLang="uk-UA" sz="5400" b="1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08CCDD0-AB7D-1F1D-EC71-CD587115EA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557"/>
          <a:stretch/>
        </p:blipFill>
        <p:spPr bwMode="auto">
          <a:xfrm>
            <a:off x="179512" y="1988840"/>
            <a:ext cx="1368152" cy="3192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156866F-9094-2090-6B11-865F716B9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41069"/>
            <a:ext cx="2361431" cy="271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http://stilsoft.ru/images/hardware/sts-710.jpg">
            <a:extLst>
              <a:ext uri="{FF2B5EF4-FFF2-40B4-BE49-F238E27FC236}">
                <a16:creationId xmlns:a16="http://schemas.microsoft.com/office/drawing/2014/main" id="{4E271577-5BBD-322E-9579-5335C5D77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05064"/>
            <a:ext cx="3024336" cy="264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496A393-04B4-F70D-6107-A8176F4B7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77227"/>
            <a:ext cx="59404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49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58A4C8-F9C7-30AD-60F0-3BCDA4F72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645" y="1642327"/>
            <a:ext cx="9144000" cy="4114800"/>
          </a:xfrm>
          <a:prstGeom prst="rect">
            <a:avLst/>
          </a:prstGeom>
        </p:spPr>
      </p:pic>
      <p:sp>
        <p:nvSpPr>
          <p:cNvPr id="6146" name="Rectangle 2">
            <a:extLst>
              <a:ext uri="{FF2B5EF4-FFF2-40B4-BE49-F238E27FC236}">
                <a16:creationId xmlns:a16="http://schemas.microsoft.com/office/drawing/2014/main" id="{6328E2B6-0FE6-495F-829A-25EA014833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1933" y="548680"/>
            <a:ext cx="8559800" cy="1101725"/>
          </a:xfrm>
        </p:spPr>
        <p:txBody>
          <a:bodyPr/>
          <a:lstStyle/>
          <a:p>
            <a:pPr algn="ctr" eaLnBrk="1" hangingPunct="1"/>
            <a:r>
              <a:rPr lang="uk-UA" altLang="uk-UA" b="1" dirty="0"/>
              <a:t>Плагіни для </a:t>
            </a:r>
            <a:r>
              <a:rPr lang="uk-UA" altLang="uk-UA" b="1" dirty="0" err="1"/>
              <a:t>прокторингу</a:t>
            </a:r>
            <a:r>
              <a:rPr lang="uk-UA" altLang="uk-UA" b="1" dirty="0"/>
              <a:t> тестування в</a:t>
            </a:r>
            <a:r>
              <a:rPr lang="fr-CA" altLang="uk-UA" b="1" dirty="0"/>
              <a:t> Moodle</a:t>
            </a:r>
            <a:endParaRPr lang="uk-UA" altLang="uk-UA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26B9D9-1D60-4631-F8A6-432618240F00}"/>
              </a:ext>
            </a:extLst>
          </p:cNvPr>
          <p:cNvSpPr txBox="1"/>
          <p:nvPr/>
        </p:nvSpPr>
        <p:spPr>
          <a:xfrm>
            <a:off x="-21310" y="1772816"/>
            <a:ext cx="743290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Proctoring</a:t>
            </a:r>
            <a:r>
              <a:rPr lang="uk-U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uk-U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Moodle</a:t>
            </a:r>
            <a:endParaRPr lang="uk-UA" sz="6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5368BD-A89E-966F-48F0-729E4A8B9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42" y="4610561"/>
            <a:ext cx="5116626" cy="224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1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095A7CB-C7D7-7323-A892-D7628343F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36" y="3035828"/>
            <a:ext cx="7591188" cy="3273492"/>
          </a:xfrm>
          <a:prstGeom prst="rect">
            <a:avLst/>
          </a:prstGeom>
        </p:spPr>
      </p:pic>
      <p:sp>
        <p:nvSpPr>
          <p:cNvPr id="6146" name="Rectangle 2">
            <a:extLst>
              <a:ext uri="{FF2B5EF4-FFF2-40B4-BE49-F238E27FC236}">
                <a16:creationId xmlns:a16="http://schemas.microsoft.com/office/drawing/2014/main" id="{6328E2B6-0FE6-495F-829A-25EA014833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1933" y="548680"/>
            <a:ext cx="8559800" cy="1101725"/>
          </a:xfrm>
        </p:spPr>
        <p:txBody>
          <a:bodyPr/>
          <a:lstStyle/>
          <a:p>
            <a:pPr algn="ctr" eaLnBrk="1" hangingPunct="1"/>
            <a:r>
              <a:rPr lang="uk-UA" altLang="uk-UA" b="1" dirty="0"/>
              <a:t>Плагіни для </a:t>
            </a:r>
            <a:r>
              <a:rPr lang="uk-UA" altLang="uk-UA" b="1" dirty="0" err="1"/>
              <a:t>прокторингу</a:t>
            </a:r>
            <a:r>
              <a:rPr lang="uk-UA" altLang="uk-UA" b="1" dirty="0"/>
              <a:t> тестування в</a:t>
            </a:r>
            <a:r>
              <a:rPr lang="fr-CA" altLang="uk-UA" b="1" dirty="0"/>
              <a:t> Moodle</a:t>
            </a:r>
            <a:endParaRPr lang="uk-UA" altLang="uk-UA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26B9D9-1D60-4631-F8A6-432618240F00}"/>
              </a:ext>
            </a:extLst>
          </p:cNvPr>
          <p:cNvSpPr txBox="1"/>
          <p:nvPr/>
        </p:nvSpPr>
        <p:spPr>
          <a:xfrm>
            <a:off x="6896" y="2276872"/>
            <a:ext cx="50566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0" dirty="0">
                <a:solidFill>
                  <a:srgbClr val="194866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Proctoring quiz access rule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94A9F65-1FF1-211E-6DF2-3C0997D1E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6071" y="1616913"/>
            <a:ext cx="3773463" cy="53732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FC17F09-5CE3-6513-3EE5-220CF0E2CCDB}"/>
              </a:ext>
            </a:extLst>
          </p:cNvPr>
          <p:cNvSpPr txBox="1"/>
          <p:nvPr/>
        </p:nvSpPr>
        <p:spPr>
          <a:xfrm>
            <a:off x="755576" y="6366950"/>
            <a:ext cx="46603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sng" dirty="0">
                <a:solidFill>
                  <a:srgbClr val="0972D3"/>
                </a:solidFill>
                <a:effectLst/>
                <a:latin typeface="AmazonEmber"/>
                <a:hlinkClick r:id="rId5"/>
              </a:rPr>
              <a:t>Amazon </a:t>
            </a:r>
            <a:r>
              <a:rPr lang="en-US" b="0" i="0" u="sng" dirty="0" err="1">
                <a:solidFill>
                  <a:srgbClr val="0972D3"/>
                </a:solidFill>
                <a:effectLst/>
                <a:latin typeface="AmazonEmber"/>
                <a:hlinkClick r:id="rId5"/>
              </a:rPr>
              <a:t>Rekognition</a:t>
            </a:r>
            <a:r>
              <a:rPr lang="en-US" b="0" i="0" u="sng" dirty="0">
                <a:solidFill>
                  <a:srgbClr val="0972D3"/>
                </a:solidFill>
                <a:effectLst/>
                <a:latin typeface="AmazonEmber"/>
                <a:hlinkClick r:id="rId5"/>
              </a:rPr>
              <a:t> Image</a:t>
            </a:r>
            <a:r>
              <a:rPr lang="en-US" b="0" i="0" dirty="0">
                <a:solidFill>
                  <a:srgbClr val="333333"/>
                </a:solidFill>
                <a:effectLst/>
                <a:latin typeface="AmazonEmber"/>
              </a:rPr>
              <a:t> 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23134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328E2B6-0FE6-495F-829A-25EA014833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1933" y="548680"/>
            <a:ext cx="8559800" cy="1101725"/>
          </a:xfrm>
        </p:spPr>
        <p:txBody>
          <a:bodyPr/>
          <a:lstStyle/>
          <a:p>
            <a:pPr algn="ctr" eaLnBrk="1" hangingPunct="1"/>
            <a:r>
              <a:rPr lang="uk-UA" altLang="uk-UA" b="1" dirty="0"/>
              <a:t>Плагіни для </a:t>
            </a:r>
            <a:r>
              <a:rPr lang="uk-UA" altLang="uk-UA" b="1" dirty="0" err="1"/>
              <a:t>прокторингу</a:t>
            </a:r>
            <a:r>
              <a:rPr lang="uk-UA" altLang="uk-UA" b="1" dirty="0"/>
              <a:t> тестування в</a:t>
            </a:r>
            <a:r>
              <a:rPr lang="fr-CA" altLang="uk-UA" b="1" dirty="0"/>
              <a:t> Moodle</a:t>
            </a:r>
            <a:endParaRPr lang="uk-UA" altLang="uk-UA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26B9D9-1D60-4631-F8A6-432618240F00}"/>
              </a:ext>
            </a:extLst>
          </p:cNvPr>
          <p:cNvSpPr txBox="1"/>
          <p:nvPr/>
        </p:nvSpPr>
        <p:spPr>
          <a:xfrm>
            <a:off x="179512" y="1844824"/>
            <a:ext cx="84969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0" dirty="0">
                <a:solidFill>
                  <a:srgbClr val="194866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Automated Proctoring by </a:t>
            </a:r>
            <a:r>
              <a:rPr lang="en-US" sz="3600" i="0" dirty="0" err="1">
                <a:solidFill>
                  <a:srgbClr val="194866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Quilgo</a:t>
            </a:r>
            <a:endParaRPr lang="en-US" sz="3600" i="0" dirty="0">
              <a:solidFill>
                <a:srgbClr val="194866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F9DC74-FDBD-B292-21F1-98D4931F5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81" y="2522703"/>
            <a:ext cx="4534952" cy="41490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24B7C0-CA92-7D3F-16EA-674211BDA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359" y="2522703"/>
            <a:ext cx="4283968" cy="163946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52DD2AB-8540-FE9B-A952-ADDC1000F2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096" y="4275157"/>
            <a:ext cx="2671881" cy="257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860423"/>
      </p:ext>
    </p:extLst>
  </p:cSld>
  <p:clrMapOvr>
    <a:masterClrMapping/>
  </p:clrMapOvr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2031</TotalTime>
  <Words>760</Words>
  <Application>Microsoft Office PowerPoint</Application>
  <PresentationFormat>Екран (4:3)</PresentationFormat>
  <Paragraphs>56</Paragraphs>
  <Slides>16</Slides>
  <Notes>14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4" baseType="lpstr">
      <vt:lpstr>AmazonEmber</vt:lpstr>
      <vt:lpstr>Arial</vt:lpstr>
      <vt:lpstr>Arial Unicode MS</vt:lpstr>
      <vt:lpstr>Calibri</vt:lpstr>
      <vt:lpstr>Open Sans</vt:lpstr>
      <vt:lpstr>Tahoma</vt:lpstr>
      <vt:lpstr>Wingdings</vt:lpstr>
      <vt:lpstr>Палитра</vt:lpstr>
      <vt:lpstr>Засоби прокторингу при дистанційному складанні тестів у Moodle</vt:lpstr>
      <vt:lpstr>Прокторинг -</vt:lpstr>
      <vt:lpstr>Положення  про дистанційне навчання,  наказ № 466 від 25.04.2013</vt:lpstr>
      <vt:lpstr>Презентація PowerPoint</vt:lpstr>
      <vt:lpstr>2010 НДР "Розробка автоматизованої системи тестування для проміжного і підсумкового контролю знань студентів"</vt:lpstr>
      <vt:lpstr>2010 р. НДР "Розробка автоматизованої системи тестування для проміжного і підсумкового контролю знань студентів"</vt:lpstr>
      <vt:lpstr>Плагіни для прокторингу тестування в Moodle</vt:lpstr>
      <vt:lpstr>Плагіни для прокторингу тестування в Moodle</vt:lpstr>
      <vt:lpstr>Плагіни для прокторингу тестування в Moodle</vt:lpstr>
      <vt:lpstr>Плагіни для прокторингу тестування в Moodle</vt:lpstr>
      <vt:lpstr>Розміщення справжніх фотографій в облікових записах</vt:lpstr>
      <vt:lpstr>Розміщення справжніх фотографій в облікових записах</vt:lpstr>
      <vt:lpstr>Допуск до тестування здійснюється викладачем через діяльність «Відвідування»</vt:lpstr>
      <vt:lpstr>Аналіз логів на предмет неправомірної зміни ІР-адреси</vt:lpstr>
      <vt:lpstr>Список використаних джерел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Alexandre</dc:creator>
  <cp:lastModifiedBy>Олександр Щербина</cp:lastModifiedBy>
  <cp:revision>98</cp:revision>
  <dcterms:created xsi:type="dcterms:W3CDTF">2016-05-18T10:06:58Z</dcterms:created>
  <dcterms:modified xsi:type="dcterms:W3CDTF">2024-05-30T19:47:49Z</dcterms:modified>
</cp:coreProperties>
</file>